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11"/>
  </p:notesMasterIdLst>
  <p:sldIdLst>
    <p:sldId id="389" r:id="rId2"/>
    <p:sldId id="395" r:id="rId3"/>
    <p:sldId id="388" r:id="rId4"/>
    <p:sldId id="391" r:id="rId5"/>
    <p:sldId id="392" r:id="rId6"/>
    <p:sldId id="393" r:id="rId7"/>
    <p:sldId id="394" r:id="rId8"/>
    <p:sldId id="390" r:id="rId9"/>
    <p:sldId id="387" r:id="rId10"/>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örnkvist Anna (Antagningsenheten)" initials="TA(" lastIdx="1" clrIdx="0">
    <p:extLst>
      <p:ext uri="{19B8F6BF-5375-455C-9EA6-DF929625EA0E}">
        <p15:presenceInfo xmlns:p15="http://schemas.microsoft.com/office/powerpoint/2012/main" userId="S::Anna.Tornkvist@uppsala.se::9976dee2-c66c-40d5-b2ad-6a15ab0dbb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59E73"/>
    <a:srgbClr val="202E45"/>
    <a:srgbClr val="00555C"/>
    <a:srgbClr val="A6CF38"/>
    <a:srgbClr val="45005C"/>
    <a:srgbClr val="FF3D9C"/>
    <a:srgbClr val="262262"/>
    <a:srgbClr val="199CD9"/>
    <a:srgbClr val="456024"/>
    <a:srgbClr val="203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4" autoAdjust="0"/>
  </p:normalViewPr>
  <p:slideViewPr>
    <p:cSldViewPr snapToGrid="0">
      <p:cViewPr varScale="1">
        <p:scale>
          <a:sx n="88" d="100"/>
          <a:sy n="88" d="100"/>
        </p:scale>
        <p:origin x="246"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6F51B1A-607C-4CFA-89EC-F8CC3C816118}" type="datetimeFigureOut">
              <a:rPr lang="sv-SE" smtClean="0"/>
              <a:t>2019-10-30</a:t>
            </a:fld>
            <a:endParaRPr lang="sv-SE"/>
          </a:p>
        </p:txBody>
      </p:sp>
      <p:sp>
        <p:nvSpPr>
          <p:cNvPr id="4" name="Platshållare för bildobjekt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777BC01-6843-4605-B090-3EA872172D71}" type="slidenum">
              <a:rPr lang="sv-SE" smtClean="0"/>
              <a:t>‹#›</a:t>
            </a:fld>
            <a:endParaRPr lang="sv-SE"/>
          </a:p>
        </p:txBody>
      </p:sp>
    </p:spTree>
    <p:extLst>
      <p:ext uri="{BB962C8B-B14F-4D97-AF65-F5344CB8AC3E}">
        <p14:creationId xmlns:p14="http://schemas.microsoft.com/office/powerpoint/2010/main" val="39016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_grå">
    <p:bg>
      <p:bgPr>
        <a:solidFill>
          <a:srgbClr val="202E45"/>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defRPr sz="7200" spc="-150" baseline="0">
                <a:solidFill>
                  <a:srgbClr val="859E73"/>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5809539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tx2"/>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95204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tx2"/>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03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202E45"/>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859E73"/>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402349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endParaRPr lang="sv-SE"/>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tx2"/>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84470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endParaRPr lang="sv-SE"/>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tx2"/>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20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91137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20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2327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tx2"/>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endParaRPr lang="sv-SE" dirty="0"/>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39953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vslutsbild">
    <p:bg>
      <p:bgPr>
        <a:solidFill>
          <a:srgbClr val="202E45"/>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330267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3418790755"/>
      </p:ext>
    </p:extLst>
  </p:cSld>
  <p:clrMap bg1="lt1" tx1="dk1" bg2="lt2" tx2="dk2" accent1="accent1" accent2="accent2" accent3="accent3" accent4="accent4" accent5="accent5" accent6="accent6" hlink="hlink" folHlink="folHlink"/>
  <p:sldLayoutIdLst>
    <p:sldLayoutId id="2147483727" r:id="rId1"/>
    <p:sldLayoutId id="2147483878" r:id="rId2"/>
    <p:sldLayoutId id="2147483704" r:id="rId3"/>
    <p:sldLayoutId id="2147483659" r:id="rId4"/>
    <p:sldLayoutId id="2147483714" r:id="rId5"/>
    <p:sldLayoutId id="2147483718" r:id="rId6"/>
    <p:sldLayoutId id="2147483722" r:id="rId7"/>
    <p:sldLayoutId id="2147483724" r:id="rId8"/>
    <p:sldLayoutId id="2147483874" r:id="rId9"/>
  </p:sldLayoutIdLst>
  <p:hf hdr="0" dt="0"/>
  <p:txStyles>
    <p:titleStyle>
      <a:lvl1pPr algn="l" defTabSz="914400" rtl="0" eaLnBrk="1" latinLnBrk="0" hangingPunct="1">
        <a:lnSpc>
          <a:spcPct val="90000"/>
        </a:lnSpc>
        <a:spcBef>
          <a:spcPct val="0"/>
        </a:spcBef>
        <a:buNone/>
        <a:defRPr sz="4000" kern="1200">
          <a:solidFill>
            <a:schemeClr val="tx2"/>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uppsala.se/skolv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7B406-435F-4B45-B860-22D222D47387}"/>
              </a:ext>
            </a:extLst>
          </p:cNvPr>
          <p:cNvSpPr>
            <a:spLocks noGrp="1"/>
          </p:cNvSpPr>
          <p:nvPr>
            <p:ph type="ctrTitle"/>
          </p:nvPr>
        </p:nvSpPr>
        <p:spPr/>
        <p:txBody>
          <a:bodyPr/>
          <a:lstStyle/>
          <a:p>
            <a:br>
              <a:rPr lang="sv-SE" dirty="0"/>
            </a:br>
            <a:r>
              <a:rPr lang="sv-SE" dirty="0"/>
              <a:t>Dags för </a:t>
            </a:r>
            <a:br>
              <a:rPr lang="sv-SE" dirty="0"/>
            </a:br>
            <a:r>
              <a:rPr lang="sv-SE" dirty="0">
                <a:solidFill>
                  <a:schemeClr val="bg2"/>
                </a:solidFill>
              </a:rPr>
              <a:t>skolval 2020</a:t>
            </a:r>
          </a:p>
        </p:txBody>
      </p:sp>
      <p:sp>
        <p:nvSpPr>
          <p:cNvPr id="3" name="Platshållare för text 2">
            <a:extLst>
              <a:ext uri="{FF2B5EF4-FFF2-40B4-BE49-F238E27FC236}">
                <a16:creationId xmlns:a16="http://schemas.microsoft.com/office/drawing/2014/main" id="{8833E601-FE1F-42EF-8CC3-2C27046FAAC0}"/>
              </a:ext>
            </a:extLst>
          </p:cNvPr>
          <p:cNvSpPr>
            <a:spLocks noGrp="1"/>
          </p:cNvSpPr>
          <p:nvPr>
            <p:ph type="body" sz="quarter" idx="13"/>
          </p:nvPr>
        </p:nvSpPr>
        <p:spPr/>
        <p:txBody>
          <a:bodyPr/>
          <a:lstStyle/>
          <a:p>
            <a:r>
              <a:rPr lang="sv-SE" b="1" dirty="0"/>
              <a:t>9-31 januari 2020</a:t>
            </a:r>
          </a:p>
        </p:txBody>
      </p:sp>
      <p:sp>
        <p:nvSpPr>
          <p:cNvPr id="4" name="Platshållare för text 3">
            <a:extLst>
              <a:ext uri="{FF2B5EF4-FFF2-40B4-BE49-F238E27FC236}">
                <a16:creationId xmlns:a16="http://schemas.microsoft.com/office/drawing/2014/main" id="{2CAB8972-2869-4E0A-AAA2-3EE4AA92EE94}"/>
              </a:ext>
            </a:extLst>
          </p:cNvPr>
          <p:cNvSpPr>
            <a:spLocks noGrp="1"/>
          </p:cNvSpPr>
          <p:nvPr>
            <p:ph type="body" sz="quarter" idx="14"/>
          </p:nvPr>
        </p:nvSpPr>
        <p:spPr/>
        <p:txBody>
          <a:bodyPr/>
          <a:lstStyle/>
          <a:p>
            <a:r>
              <a:rPr lang="sv-SE" b="1" dirty="0"/>
              <a:t>Ansök genom </a:t>
            </a:r>
            <a:r>
              <a:rPr lang="sv-SE" b="1" dirty="0" err="1"/>
              <a:t>eBarnUngdom</a:t>
            </a:r>
            <a:endParaRPr lang="sv-SE" b="1" dirty="0"/>
          </a:p>
        </p:txBody>
      </p:sp>
      <p:sp>
        <p:nvSpPr>
          <p:cNvPr id="5" name="Platshållare för text 4">
            <a:extLst>
              <a:ext uri="{FF2B5EF4-FFF2-40B4-BE49-F238E27FC236}">
                <a16:creationId xmlns:a16="http://schemas.microsoft.com/office/drawing/2014/main" id="{3CE3DD39-AF17-4DC2-8C34-8C1467EC330B}"/>
              </a:ext>
            </a:extLst>
          </p:cNvPr>
          <p:cNvSpPr>
            <a:spLocks noGrp="1"/>
          </p:cNvSpPr>
          <p:nvPr>
            <p:ph type="body" sz="quarter" idx="15"/>
          </p:nvPr>
        </p:nvSpPr>
        <p:spPr/>
        <p:txBody>
          <a:bodyPr/>
          <a:lstStyle/>
          <a:p>
            <a:r>
              <a:rPr lang="sv-SE" b="1" dirty="0"/>
              <a:t>Beslut meddelas  2-12 mars 2020</a:t>
            </a:r>
          </a:p>
        </p:txBody>
      </p:sp>
    </p:spTree>
    <p:extLst>
      <p:ext uri="{BB962C8B-B14F-4D97-AF65-F5344CB8AC3E}">
        <p14:creationId xmlns:p14="http://schemas.microsoft.com/office/powerpoint/2010/main" val="6210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76A7FD-120E-478E-A251-DFD3CD9ACFA6}"/>
              </a:ext>
            </a:extLst>
          </p:cNvPr>
          <p:cNvSpPr>
            <a:spLocks noGrp="1"/>
          </p:cNvSpPr>
          <p:nvPr>
            <p:ph type="title"/>
          </p:nvPr>
        </p:nvSpPr>
        <p:spPr/>
        <p:txBody>
          <a:bodyPr>
            <a:normAutofit/>
          </a:bodyPr>
          <a:lstStyle/>
          <a:p>
            <a:r>
              <a:rPr lang="sv-SE" sz="4400" dirty="0"/>
              <a:t>Skolvalet 2020 gäller barn som:</a:t>
            </a:r>
          </a:p>
        </p:txBody>
      </p:sp>
      <p:sp>
        <p:nvSpPr>
          <p:cNvPr id="4" name="Platshållare för innehåll 3">
            <a:extLst>
              <a:ext uri="{FF2B5EF4-FFF2-40B4-BE49-F238E27FC236}">
                <a16:creationId xmlns:a16="http://schemas.microsoft.com/office/drawing/2014/main" id="{58C4AEF6-729D-4FEE-BFB0-BBF2F41E10E9}"/>
              </a:ext>
            </a:extLst>
          </p:cNvPr>
          <p:cNvSpPr>
            <a:spLocks noGrp="1"/>
          </p:cNvSpPr>
          <p:nvPr>
            <p:ph idx="1"/>
          </p:nvPr>
        </p:nvSpPr>
        <p:spPr/>
        <p:txBody>
          <a:bodyPr/>
          <a:lstStyle/>
          <a:p>
            <a:pPr marL="342900" indent="-342900">
              <a:buFont typeface="Arial" panose="020B0604020202020204" pitchFamily="34" charset="0"/>
              <a:buChar char="•"/>
            </a:pPr>
            <a:r>
              <a:rPr lang="sv-SE" dirty="0"/>
              <a:t>ska börja förskoleklass</a:t>
            </a:r>
          </a:p>
          <a:p>
            <a:pPr marL="342900" indent="-342900">
              <a:buFont typeface="Arial" panose="020B0604020202020204" pitchFamily="34" charset="0"/>
              <a:buChar char="•"/>
            </a:pPr>
            <a:r>
              <a:rPr lang="sv-SE" dirty="0"/>
              <a:t>går sista årskursen i sin nuvarande skola: trean, femman eller sexan</a:t>
            </a:r>
          </a:p>
          <a:p>
            <a:pPr marL="342900" indent="-342900">
              <a:buFont typeface="Arial" panose="020B0604020202020204" pitchFamily="34" charset="0"/>
              <a:buChar char="•"/>
            </a:pPr>
            <a:r>
              <a:rPr lang="sv-SE" dirty="0"/>
              <a:t>redan står i kö till en </a:t>
            </a:r>
            <a:br>
              <a:rPr lang="sv-SE" dirty="0"/>
            </a:br>
            <a:r>
              <a:rPr lang="sv-SE" dirty="0"/>
              <a:t>fristående skola</a:t>
            </a:r>
          </a:p>
          <a:p>
            <a:pPr marL="342900" indent="-342900">
              <a:buFont typeface="Arial" panose="020B0604020202020204" pitchFamily="34" charset="0"/>
              <a:buChar char="•"/>
            </a:pPr>
            <a:r>
              <a:rPr lang="sv-SE" dirty="0"/>
              <a:t>kommer inflyttande från en annan kommun och kan uppvisa bostadskontrakt.</a:t>
            </a:r>
          </a:p>
          <a:p>
            <a:endParaRPr lang="sv-SE" dirty="0"/>
          </a:p>
          <a:p>
            <a:endParaRPr lang="sv-SE" dirty="0"/>
          </a:p>
        </p:txBody>
      </p:sp>
      <p:sp>
        <p:nvSpPr>
          <p:cNvPr id="5" name="textruta 4">
            <a:extLst>
              <a:ext uri="{FF2B5EF4-FFF2-40B4-BE49-F238E27FC236}">
                <a16:creationId xmlns:a16="http://schemas.microsoft.com/office/drawing/2014/main" id="{6E4EFE49-2F8E-4A27-8244-674FF8736C77}"/>
              </a:ext>
            </a:extLst>
          </p:cNvPr>
          <p:cNvSpPr txBox="1"/>
          <p:nvPr/>
        </p:nvSpPr>
        <p:spPr>
          <a:xfrm>
            <a:off x="6258295" y="5415148"/>
            <a:ext cx="4880759" cy="461665"/>
          </a:xfrm>
          <a:prstGeom prst="rect">
            <a:avLst/>
          </a:prstGeom>
          <a:noFill/>
        </p:spPr>
        <p:txBody>
          <a:bodyPr wrap="square" rtlCol="0">
            <a:spAutoFit/>
          </a:bodyPr>
          <a:lstStyle/>
          <a:p>
            <a:r>
              <a:rPr lang="sv-SE" sz="2400" b="1" dirty="0">
                <a:solidFill>
                  <a:srgbClr val="859E73"/>
                </a:solidFill>
              </a:rPr>
              <a:t>Skolvalet 2020 pågår 9 – 31 januari</a:t>
            </a:r>
            <a:endParaRPr lang="sv-SE" sz="2400" dirty="0">
              <a:solidFill>
                <a:srgbClr val="859E73"/>
              </a:solidFill>
            </a:endParaRPr>
          </a:p>
        </p:txBody>
      </p:sp>
      <p:pic>
        <p:nvPicPr>
          <p:cNvPr id="10" name="Platshållare för bild 9">
            <a:extLst>
              <a:ext uri="{FF2B5EF4-FFF2-40B4-BE49-F238E27FC236}">
                <a16:creationId xmlns:a16="http://schemas.microsoft.com/office/drawing/2014/main" id="{69C38ED3-67B0-4315-88DF-2954FE33C45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670" b="16670"/>
          <a:stretch>
            <a:fillRect/>
          </a:stretch>
        </p:blipFill>
        <p:spPr/>
      </p:pic>
    </p:spTree>
    <p:extLst>
      <p:ext uri="{BB962C8B-B14F-4D97-AF65-F5344CB8AC3E}">
        <p14:creationId xmlns:p14="http://schemas.microsoft.com/office/powerpoint/2010/main" val="414280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0E41A-BE37-4007-A54D-D63BEC35F820}"/>
              </a:ext>
            </a:extLst>
          </p:cNvPr>
          <p:cNvSpPr>
            <a:spLocks noGrp="1"/>
          </p:cNvSpPr>
          <p:nvPr>
            <p:ph type="title"/>
          </p:nvPr>
        </p:nvSpPr>
        <p:spPr/>
        <p:txBody>
          <a:bodyPr>
            <a:noAutofit/>
          </a:bodyPr>
          <a:lstStyle/>
          <a:p>
            <a:r>
              <a:rPr lang="sv-SE" sz="4400" dirty="0"/>
              <a:t>Läs på om skolvalet i god tid </a:t>
            </a:r>
            <a:br>
              <a:rPr lang="sv-SE" sz="4400" dirty="0"/>
            </a:br>
            <a:r>
              <a:rPr lang="sv-SE" sz="4400" dirty="0"/>
              <a:t>för ett aktivt och bra val</a:t>
            </a:r>
          </a:p>
        </p:txBody>
      </p:sp>
      <p:sp>
        <p:nvSpPr>
          <p:cNvPr id="3" name="Platshållare för innehåll 2">
            <a:extLst>
              <a:ext uri="{FF2B5EF4-FFF2-40B4-BE49-F238E27FC236}">
                <a16:creationId xmlns:a16="http://schemas.microsoft.com/office/drawing/2014/main" id="{3FB0A375-67A7-4F32-8773-B3CCAE34EF3A}"/>
              </a:ext>
            </a:extLst>
          </p:cNvPr>
          <p:cNvSpPr>
            <a:spLocks noGrp="1"/>
          </p:cNvSpPr>
          <p:nvPr>
            <p:ph idx="1"/>
          </p:nvPr>
        </p:nvSpPr>
        <p:spPr/>
        <p:txBody>
          <a:bodyPr/>
          <a:lstStyle/>
          <a:p>
            <a:r>
              <a:rPr lang="sv-SE" sz="2000" dirty="0">
                <a:latin typeface="+mn-lt"/>
                <a:cs typeface="Arial" panose="020B0604020202020204" pitchFamily="34" charset="0"/>
              </a:rPr>
              <a:t>Skolvalet sker 9–31 januari 2020. Du kan förbereda dig inför skolvalet genom att:</a:t>
            </a:r>
          </a:p>
          <a:p>
            <a:pPr marL="342900" indent="-342900">
              <a:buFont typeface="Arial" panose="020B0604020202020204" pitchFamily="34" charset="0"/>
              <a:buChar char="•"/>
            </a:pPr>
            <a:r>
              <a:rPr lang="sv-SE" sz="2000" dirty="0">
                <a:latin typeface="+mn-lt"/>
                <a:cs typeface="Arial" panose="020B0604020202020204" pitchFamily="34" charset="0"/>
              </a:rPr>
              <a:t>läsa om skolvalet, vilka regler som gäller för urvalet och se film om skolvalet på </a:t>
            </a:r>
            <a:r>
              <a:rPr lang="sv-SE" sz="2000" b="1" dirty="0">
                <a:latin typeface="+mn-lt"/>
                <a:cs typeface="Arial" panose="020B0604020202020204" pitchFamily="34" charset="0"/>
                <a:hlinkClick r:id="rId2"/>
              </a:rPr>
              <a:t>www.uppsala.se/skolval</a:t>
            </a:r>
            <a:endParaRPr lang="sv-SE" sz="2000" b="1" dirty="0">
              <a:latin typeface="+mn-lt"/>
              <a:cs typeface="Arial" panose="020B0604020202020204" pitchFamily="34" charset="0"/>
            </a:endParaRPr>
          </a:p>
          <a:p>
            <a:pPr marL="342900" indent="-342900">
              <a:buFont typeface="Arial" panose="020B0604020202020204" pitchFamily="34" charset="0"/>
              <a:buChar char="•"/>
            </a:pPr>
            <a:r>
              <a:rPr lang="sv-SE" sz="2000" dirty="0">
                <a:latin typeface="+mn-lt"/>
                <a:cs typeface="Arial" panose="020B0604020202020204" pitchFamily="34" charset="0"/>
              </a:rPr>
              <a:t>logga in i </a:t>
            </a:r>
            <a:r>
              <a:rPr lang="sv-SE" sz="2000" dirty="0" err="1">
                <a:latin typeface="+mn-lt"/>
                <a:cs typeface="Arial" panose="020B0604020202020204" pitchFamily="34" charset="0"/>
              </a:rPr>
              <a:t>eBarnUngdom</a:t>
            </a:r>
            <a:r>
              <a:rPr lang="sv-SE" sz="2000" dirty="0">
                <a:latin typeface="+mn-lt"/>
                <a:cs typeface="Arial" panose="020B0604020202020204" pitchFamily="34" charset="0"/>
              </a:rPr>
              <a:t> och uppdatera dina kontaktuppgifter, e-postadress och telefonnummer. Om ni är två vårdnadshavare behöver ni båda kunna logga in och bekräfta valet, även om ni inte gör det samtidigt. </a:t>
            </a:r>
          </a:p>
          <a:p>
            <a:endParaRPr lang="sv-SE" dirty="0"/>
          </a:p>
        </p:txBody>
      </p:sp>
      <p:sp>
        <p:nvSpPr>
          <p:cNvPr id="4" name="Platshållare för bildnummer 3">
            <a:extLst>
              <a:ext uri="{FF2B5EF4-FFF2-40B4-BE49-F238E27FC236}">
                <a16:creationId xmlns:a16="http://schemas.microsoft.com/office/drawing/2014/main" id="{6088FC0A-986A-439C-B88F-3CB5A5D94506}"/>
              </a:ext>
            </a:extLst>
          </p:cNvPr>
          <p:cNvSpPr>
            <a:spLocks noGrp="1"/>
          </p:cNvSpPr>
          <p:nvPr>
            <p:ph type="sldNum" sz="quarter" idx="12"/>
          </p:nvPr>
        </p:nvSpPr>
        <p:spPr/>
        <p:txBody>
          <a:bodyPr/>
          <a:lstStyle/>
          <a:p>
            <a:fld id="{D02B33C2-54EE-4A44-9B78-6F01870CE737}" type="slidenum">
              <a:rPr lang="sv-SE" smtClean="0"/>
              <a:t>3</a:t>
            </a:fld>
            <a:endParaRPr lang="sv-SE"/>
          </a:p>
        </p:txBody>
      </p:sp>
    </p:spTree>
    <p:extLst>
      <p:ext uri="{BB962C8B-B14F-4D97-AF65-F5344CB8AC3E}">
        <p14:creationId xmlns:p14="http://schemas.microsoft.com/office/powerpoint/2010/main" val="28566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92CB6057-3B7C-4CE8-9C48-303FAD764F5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59" b="2859"/>
          <a:stretch>
            <a:fillRect/>
          </a:stretch>
        </p:blipFill>
        <p:spPr/>
      </p:pic>
      <p:sp>
        <p:nvSpPr>
          <p:cNvPr id="5" name="textruta 4">
            <a:extLst>
              <a:ext uri="{FF2B5EF4-FFF2-40B4-BE49-F238E27FC236}">
                <a16:creationId xmlns:a16="http://schemas.microsoft.com/office/drawing/2014/main" id="{2CC27573-8E37-4C58-A49B-94F7F929138A}"/>
              </a:ext>
            </a:extLst>
          </p:cNvPr>
          <p:cNvSpPr txBox="1"/>
          <p:nvPr/>
        </p:nvSpPr>
        <p:spPr>
          <a:xfrm>
            <a:off x="7778338" y="486888"/>
            <a:ext cx="4049485" cy="1569660"/>
          </a:xfrm>
          <a:prstGeom prst="rect">
            <a:avLst/>
          </a:prstGeom>
          <a:noFill/>
        </p:spPr>
        <p:txBody>
          <a:bodyPr wrap="square" rtlCol="0">
            <a:spAutoFit/>
          </a:bodyPr>
          <a:lstStyle/>
          <a:p>
            <a:r>
              <a:rPr lang="sv-SE" sz="2400" b="1" dirty="0"/>
              <a:t>Skolvalet är viktigt!</a:t>
            </a:r>
            <a:br>
              <a:rPr lang="sv-SE" sz="2400" b="1" dirty="0"/>
            </a:br>
            <a:r>
              <a:rPr lang="sv-SE" sz="2400" b="1" dirty="0"/>
              <a:t>Förra året fick 96,7 % av de som gjort ett aktivt val något av sina tre alternativ. </a:t>
            </a:r>
          </a:p>
        </p:txBody>
      </p:sp>
    </p:spTree>
    <p:extLst>
      <p:ext uri="{BB962C8B-B14F-4D97-AF65-F5344CB8AC3E}">
        <p14:creationId xmlns:p14="http://schemas.microsoft.com/office/powerpoint/2010/main" val="8665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F987C205-4B74-46D3-8B5A-BCB8D170097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6" b="26"/>
          <a:stretch>
            <a:fillRect/>
          </a:stretch>
        </p:blipFill>
        <p:spPr/>
      </p:pic>
      <p:sp>
        <p:nvSpPr>
          <p:cNvPr id="3" name="Rubrik 2">
            <a:extLst>
              <a:ext uri="{FF2B5EF4-FFF2-40B4-BE49-F238E27FC236}">
                <a16:creationId xmlns:a16="http://schemas.microsoft.com/office/drawing/2014/main" id="{7036B5C4-04B4-445B-A973-CC11D0E18F8F}"/>
              </a:ext>
            </a:extLst>
          </p:cNvPr>
          <p:cNvSpPr>
            <a:spLocks noGrp="1"/>
          </p:cNvSpPr>
          <p:nvPr>
            <p:ph type="title"/>
          </p:nvPr>
        </p:nvSpPr>
        <p:spPr/>
        <p:txBody>
          <a:bodyPr>
            <a:normAutofit/>
          </a:bodyPr>
          <a:lstStyle/>
          <a:p>
            <a:r>
              <a:rPr lang="sv-SE" sz="4400" dirty="0"/>
              <a:t>När skolvalet öppnar: </a:t>
            </a:r>
          </a:p>
        </p:txBody>
      </p:sp>
      <p:sp>
        <p:nvSpPr>
          <p:cNvPr id="4" name="Platshållare för innehåll 3">
            <a:extLst>
              <a:ext uri="{FF2B5EF4-FFF2-40B4-BE49-F238E27FC236}">
                <a16:creationId xmlns:a16="http://schemas.microsoft.com/office/drawing/2014/main" id="{096E90C4-821E-4A21-BBC9-C053FAD9A6B7}"/>
              </a:ext>
            </a:extLst>
          </p:cNvPr>
          <p:cNvSpPr>
            <a:spLocks noGrp="1"/>
          </p:cNvSpPr>
          <p:nvPr>
            <p:ph idx="1"/>
          </p:nvPr>
        </p:nvSpPr>
        <p:spPr/>
        <p:txBody>
          <a:bodyPr/>
          <a:lstStyle/>
          <a:p>
            <a:r>
              <a:rPr lang="sv-SE" dirty="0">
                <a:latin typeface="+mn-lt"/>
                <a:cs typeface="Arial" panose="020B0604020202020204" pitchFamily="34" charset="0"/>
              </a:rPr>
              <a:t>Under perioden </a:t>
            </a:r>
            <a:br>
              <a:rPr lang="sv-SE" dirty="0">
                <a:latin typeface="+mn-lt"/>
                <a:cs typeface="Arial" panose="020B0604020202020204" pitchFamily="34" charset="0"/>
              </a:rPr>
            </a:br>
            <a:r>
              <a:rPr lang="sv-SE" dirty="0">
                <a:latin typeface="+mn-lt"/>
                <a:cs typeface="Arial" panose="020B0604020202020204" pitchFamily="34" charset="0"/>
              </a:rPr>
              <a:t>9-31 januari 2020 kan du </a:t>
            </a:r>
            <a:br>
              <a:rPr lang="sv-SE" dirty="0">
                <a:latin typeface="+mn-lt"/>
                <a:cs typeface="Arial" panose="020B0604020202020204" pitchFamily="34" charset="0"/>
              </a:rPr>
            </a:br>
            <a:r>
              <a:rPr lang="sv-SE" dirty="0">
                <a:latin typeface="+mn-lt"/>
                <a:cs typeface="Arial" panose="020B0604020202020204" pitchFamily="34" charset="0"/>
              </a:rPr>
              <a:t>söka skola i </a:t>
            </a:r>
            <a:r>
              <a:rPr lang="sv-SE" dirty="0" err="1">
                <a:latin typeface="+mn-lt"/>
                <a:cs typeface="Arial" panose="020B0604020202020204" pitchFamily="34" charset="0"/>
              </a:rPr>
              <a:t>eBarnUngdom</a:t>
            </a:r>
            <a:r>
              <a:rPr lang="sv-SE" dirty="0">
                <a:latin typeface="+mn-lt"/>
                <a:cs typeface="Arial" panose="020B0604020202020204" pitchFamily="34" charset="0"/>
              </a:rPr>
              <a:t>.</a:t>
            </a:r>
          </a:p>
          <a:p>
            <a:r>
              <a:rPr lang="sv-SE" dirty="0">
                <a:latin typeface="+mn-lt"/>
                <a:cs typeface="Arial" panose="020B0604020202020204" pitchFamily="34" charset="0"/>
              </a:rPr>
              <a:t>Sök tre alternativ så försöker kommunen erbjuda någon av skolorna. </a:t>
            </a:r>
          </a:p>
          <a:p>
            <a:r>
              <a:rPr lang="sv-SE" dirty="0">
                <a:latin typeface="+mn-lt"/>
                <a:cs typeface="Arial" panose="020B0604020202020204" pitchFamily="34" charset="0"/>
              </a:rPr>
              <a:t>Relativ närhet avgör om fler söker än det finns lediga platser på en skola.  </a:t>
            </a:r>
          </a:p>
          <a:p>
            <a:r>
              <a:rPr lang="sv-SE" dirty="0">
                <a:latin typeface="+mn-lt"/>
                <a:cs typeface="Arial" panose="020B0604020202020204" pitchFamily="34" charset="0"/>
              </a:rPr>
              <a:t>2-12 mars får du beslut om placering i </a:t>
            </a:r>
            <a:r>
              <a:rPr lang="sv-SE" dirty="0" err="1">
                <a:latin typeface="+mn-lt"/>
                <a:cs typeface="Arial" panose="020B0604020202020204" pitchFamily="34" charset="0"/>
              </a:rPr>
              <a:t>eBarnUngdom</a:t>
            </a:r>
            <a:r>
              <a:rPr lang="sv-SE" dirty="0">
                <a:latin typeface="+mn-lt"/>
                <a:cs typeface="Arial" panose="020B0604020202020204" pitchFamily="34" charset="0"/>
              </a:rPr>
              <a:t>.</a:t>
            </a:r>
          </a:p>
          <a:p>
            <a:endParaRPr lang="sv-SE" dirty="0"/>
          </a:p>
        </p:txBody>
      </p:sp>
      <p:sp>
        <p:nvSpPr>
          <p:cNvPr id="5" name="textruta 4">
            <a:extLst>
              <a:ext uri="{FF2B5EF4-FFF2-40B4-BE49-F238E27FC236}">
                <a16:creationId xmlns:a16="http://schemas.microsoft.com/office/drawing/2014/main" id="{B4CA3A25-13C5-4BF6-ADDC-D60565EF5386}"/>
              </a:ext>
            </a:extLst>
          </p:cNvPr>
          <p:cNvSpPr txBox="1"/>
          <p:nvPr/>
        </p:nvSpPr>
        <p:spPr>
          <a:xfrm>
            <a:off x="5961413" y="5438899"/>
            <a:ext cx="5569527" cy="830997"/>
          </a:xfrm>
          <a:prstGeom prst="rect">
            <a:avLst/>
          </a:prstGeom>
          <a:noFill/>
        </p:spPr>
        <p:txBody>
          <a:bodyPr wrap="square" rtlCol="0">
            <a:spAutoFit/>
          </a:bodyPr>
          <a:lstStyle/>
          <a:p>
            <a:r>
              <a:rPr lang="sv-SE" sz="2400" b="1" dirty="0">
                <a:solidFill>
                  <a:srgbClr val="859E73"/>
                </a:solidFill>
              </a:rPr>
              <a:t>Om ni är två vårdnadshavare måste båda acceptera platsen i </a:t>
            </a:r>
            <a:r>
              <a:rPr lang="sv-SE" sz="2400" b="1" dirty="0" err="1">
                <a:solidFill>
                  <a:srgbClr val="859E73"/>
                </a:solidFill>
              </a:rPr>
              <a:t>eBarnUngdom</a:t>
            </a:r>
            <a:r>
              <a:rPr lang="sv-SE" sz="2400" b="1" dirty="0">
                <a:solidFill>
                  <a:srgbClr val="859E73"/>
                </a:solidFill>
              </a:rPr>
              <a:t>.</a:t>
            </a:r>
          </a:p>
        </p:txBody>
      </p:sp>
    </p:spTree>
    <p:extLst>
      <p:ext uri="{BB962C8B-B14F-4D97-AF65-F5344CB8AC3E}">
        <p14:creationId xmlns:p14="http://schemas.microsoft.com/office/powerpoint/2010/main" val="99746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654443-288B-431A-AF08-C33C4B99A5D9}"/>
              </a:ext>
            </a:extLst>
          </p:cNvPr>
          <p:cNvSpPr>
            <a:spLocks noGrp="1"/>
          </p:cNvSpPr>
          <p:nvPr>
            <p:ph type="title"/>
          </p:nvPr>
        </p:nvSpPr>
        <p:spPr/>
        <p:txBody>
          <a:bodyPr>
            <a:normAutofit/>
          </a:bodyPr>
          <a:lstStyle/>
          <a:p>
            <a:r>
              <a:rPr lang="sv-SE" sz="4400" dirty="0"/>
              <a:t>Behöver du hjälp med din ansökan?</a:t>
            </a:r>
          </a:p>
        </p:txBody>
      </p:sp>
      <p:sp>
        <p:nvSpPr>
          <p:cNvPr id="3" name="Platshållare för innehåll 2">
            <a:extLst>
              <a:ext uri="{FF2B5EF4-FFF2-40B4-BE49-F238E27FC236}">
                <a16:creationId xmlns:a16="http://schemas.microsoft.com/office/drawing/2014/main" id="{0B436598-F7B4-4A87-9F99-1EFA68A30E04}"/>
              </a:ext>
            </a:extLst>
          </p:cNvPr>
          <p:cNvSpPr>
            <a:spLocks noGrp="1"/>
          </p:cNvSpPr>
          <p:nvPr>
            <p:ph idx="1"/>
          </p:nvPr>
        </p:nvSpPr>
        <p:spPr/>
        <p:txBody>
          <a:bodyPr/>
          <a:lstStyle/>
          <a:p>
            <a:r>
              <a:rPr lang="sv-SE" sz="2000" dirty="0">
                <a:latin typeface="+mn-lt"/>
                <a:cs typeface="Arial" panose="020B0604020202020204" pitchFamily="34" charset="0"/>
              </a:rPr>
              <a:t>Under perioden 9-31 januari kan du få hjälp i kommunens kontaktcenter </a:t>
            </a:r>
            <a:br>
              <a:rPr lang="sv-SE" sz="2000" dirty="0">
                <a:latin typeface="+mn-lt"/>
                <a:cs typeface="Arial" panose="020B0604020202020204" pitchFamily="34" charset="0"/>
              </a:rPr>
            </a:br>
            <a:r>
              <a:rPr lang="sv-SE" sz="2000" dirty="0">
                <a:latin typeface="+mn-lt"/>
                <a:cs typeface="Arial" panose="020B0604020202020204" pitchFamily="34" charset="0"/>
              </a:rPr>
              <a:t>på Stationsgatan 12 i Uppsala.</a:t>
            </a:r>
          </a:p>
          <a:p>
            <a:r>
              <a:rPr lang="sv-SE" sz="2000" dirty="0">
                <a:latin typeface="+mn-lt"/>
                <a:cs typeface="Arial" panose="020B0604020202020204" pitchFamily="34" charset="0"/>
              </a:rPr>
              <a:t>Då finns antagning grundskola på plats varje dag 9.00-17.00, lunchstängt 13.00-13.30. </a:t>
            </a:r>
          </a:p>
          <a:p>
            <a:r>
              <a:rPr lang="sv-SE" sz="2000" dirty="0">
                <a:latin typeface="+mn-lt"/>
                <a:cs typeface="Arial" panose="020B0604020202020204" pitchFamily="34" charset="0"/>
              </a:rPr>
              <a:t>Arabisktalande personal finns tillgänglig måndag, tisdag och onsdag </a:t>
            </a:r>
            <a:br>
              <a:rPr lang="sv-SE" sz="2000" dirty="0">
                <a:latin typeface="+mn-lt"/>
                <a:cs typeface="Arial" panose="020B0604020202020204" pitchFamily="34" charset="0"/>
              </a:rPr>
            </a:br>
            <a:r>
              <a:rPr lang="sv-SE" sz="2000" dirty="0">
                <a:latin typeface="+mn-lt"/>
                <a:cs typeface="Arial" panose="020B0604020202020204" pitchFamily="34" charset="0"/>
              </a:rPr>
              <a:t>kl. 9.00–11.00, torsdag kl.13.00–16.00 samt fredag kl.10.00–15.00.</a:t>
            </a:r>
          </a:p>
          <a:p>
            <a:r>
              <a:rPr lang="sv-SE" sz="2000" dirty="0">
                <a:latin typeface="+mn-lt"/>
                <a:cs typeface="Arial" panose="020B0604020202020204" pitchFamily="34" charset="0"/>
              </a:rPr>
              <a:t>Ta med legitimation.</a:t>
            </a:r>
          </a:p>
          <a:p>
            <a:endParaRPr lang="sv-SE" dirty="0"/>
          </a:p>
        </p:txBody>
      </p:sp>
      <p:sp>
        <p:nvSpPr>
          <p:cNvPr id="4" name="Platshållare för bildnummer 3">
            <a:extLst>
              <a:ext uri="{FF2B5EF4-FFF2-40B4-BE49-F238E27FC236}">
                <a16:creationId xmlns:a16="http://schemas.microsoft.com/office/drawing/2014/main" id="{C4AC8357-37D3-4B89-A8C2-8F80E02214B0}"/>
              </a:ext>
            </a:extLst>
          </p:cNvPr>
          <p:cNvSpPr>
            <a:spLocks noGrp="1"/>
          </p:cNvSpPr>
          <p:nvPr>
            <p:ph type="sldNum" sz="quarter" idx="12"/>
          </p:nvPr>
        </p:nvSpPr>
        <p:spPr/>
        <p:txBody>
          <a:bodyPr/>
          <a:lstStyle/>
          <a:p>
            <a:fld id="{D02B33C2-54EE-4A44-9B78-6F01870CE737}" type="slidenum">
              <a:rPr lang="sv-SE" smtClean="0"/>
              <a:t>6</a:t>
            </a:fld>
            <a:endParaRPr lang="sv-SE"/>
          </a:p>
        </p:txBody>
      </p:sp>
    </p:spTree>
    <p:extLst>
      <p:ext uri="{BB962C8B-B14F-4D97-AF65-F5344CB8AC3E}">
        <p14:creationId xmlns:p14="http://schemas.microsoft.com/office/powerpoint/2010/main" val="270187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E40FC1-515C-47D4-BE04-749D228791F5}"/>
              </a:ext>
            </a:extLst>
          </p:cNvPr>
          <p:cNvSpPr>
            <a:spLocks noGrp="1"/>
          </p:cNvSpPr>
          <p:nvPr>
            <p:ph type="title"/>
          </p:nvPr>
        </p:nvSpPr>
        <p:spPr/>
        <p:txBody>
          <a:bodyPr>
            <a:noAutofit/>
          </a:bodyPr>
          <a:lstStyle/>
          <a:p>
            <a:r>
              <a:rPr lang="sv-SE" sz="4400" dirty="0"/>
              <a:t>Om ditt barn vill byta skola, </a:t>
            </a:r>
            <a:br>
              <a:rPr lang="sv-SE" sz="4400" dirty="0"/>
            </a:br>
            <a:r>
              <a:rPr lang="sv-SE" sz="4400" dirty="0"/>
              <a:t>utöver skolvalet</a:t>
            </a:r>
          </a:p>
        </p:txBody>
      </p:sp>
      <p:sp>
        <p:nvSpPr>
          <p:cNvPr id="3" name="Platshållare för innehåll 2">
            <a:extLst>
              <a:ext uri="{FF2B5EF4-FFF2-40B4-BE49-F238E27FC236}">
                <a16:creationId xmlns:a16="http://schemas.microsoft.com/office/drawing/2014/main" id="{FDE6F885-904D-42C8-9B75-440E77A8F139}"/>
              </a:ext>
            </a:extLst>
          </p:cNvPr>
          <p:cNvSpPr>
            <a:spLocks noGrp="1"/>
          </p:cNvSpPr>
          <p:nvPr>
            <p:ph idx="1"/>
          </p:nvPr>
        </p:nvSpPr>
        <p:spPr/>
        <p:txBody>
          <a:bodyPr/>
          <a:lstStyle/>
          <a:p>
            <a:pPr marL="342900" indent="-342900">
              <a:buFont typeface="Arial" panose="020B0604020202020204" pitchFamily="34" charset="0"/>
              <a:buChar char="•"/>
            </a:pPr>
            <a:r>
              <a:rPr lang="sv-SE" sz="2000" dirty="0"/>
              <a:t>Gäller årskurser som inte berörs av skolvalet.</a:t>
            </a:r>
          </a:p>
          <a:p>
            <a:pPr marL="342900" indent="-342900">
              <a:buFont typeface="Arial" panose="020B0604020202020204" pitchFamily="34" charset="0"/>
              <a:buChar char="•"/>
            </a:pPr>
            <a:r>
              <a:rPr lang="sv-SE" sz="2000" dirty="0"/>
              <a:t>Om du ansöker om byte och ditt barn får någon av de sökta skolorna gör vi en direktplacering. För att placering ska kunna ske måste båda vårdnadshavarna godkänna bytesansökan. Den räknas annars som ogiltig. </a:t>
            </a:r>
          </a:p>
          <a:p>
            <a:pPr marL="342900" indent="-342900">
              <a:buFont typeface="Arial" panose="020B0604020202020204" pitchFamily="34" charset="0"/>
              <a:buChar char="•"/>
            </a:pPr>
            <a:r>
              <a:rPr lang="sv-SE" sz="2000" dirty="0"/>
              <a:t>Det innebär att vi inte skickar ut något erbjudande. Ni får i stället ett beslut direkt om ny placering och ditt barn mister sin nuvarande skolplats inför nästa läsår. </a:t>
            </a:r>
          </a:p>
          <a:p>
            <a:endParaRPr lang="sv-SE" dirty="0"/>
          </a:p>
        </p:txBody>
      </p:sp>
      <p:sp>
        <p:nvSpPr>
          <p:cNvPr id="4" name="Platshållare för bildnummer 3">
            <a:extLst>
              <a:ext uri="{FF2B5EF4-FFF2-40B4-BE49-F238E27FC236}">
                <a16:creationId xmlns:a16="http://schemas.microsoft.com/office/drawing/2014/main" id="{59C59343-F30F-4592-9C88-F5B48C2751DF}"/>
              </a:ext>
            </a:extLst>
          </p:cNvPr>
          <p:cNvSpPr>
            <a:spLocks noGrp="1"/>
          </p:cNvSpPr>
          <p:nvPr>
            <p:ph type="sldNum" sz="quarter" idx="12"/>
          </p:nvPr>
        </p:nvSpPr>
        <p:spPr/>
        <p:txBody>
          <a:bodyPr/>
          <a:lstStyle/>
          <a:p>
            <a:fld id="{D02B33C2-54EE-4A44-9B78-6F01870CE737}" type="slidenum">
              <a:rPr lang="sv-SE" smtClean="0"/>
              <a:t>7</a:t>
            </a:fld>
            <a:endParaRPr lang="sv-SE"/>
          </a:p>
        </p:txBody>
      </p:sp>
    </p:spTree>
    <p:extLst>
      <p:ext uri="{BB962C8B-B14F-4D97-AF65-F5344CB8AC3E}">
        <p14:creationId xmlns:p14="http://schemas.microsoft.com/office/powerpoint/2010/main" val="245074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6E11E519-7A77-4EF8-AF80-B139A478AF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9080" b="9080"/>
          <a:stretch>
            <a:fillRect/>
          </a:stretch>
        </p:blipFill>
        <p:spPr/>
      </p:pic>
      <p:sp>
        <p:nvSpPr>
          <p:cNvPr id="3" name="Rubrik 2">
            <a:extLst>
              <a:ext uri="{FF2B5EF4-FFF2-40B4-BE49-F238E27FC236}">
                <a16:creationId xmlns:a16="http://schemas.microsoft.com/office/drawing/2014/main" id="{2454D4EA-902C-4BF2-A2CD-8FBB1BB9CE9C}"/>
              </a:ext>
            </a:extLst>
          </p:cNvPr>
          <p:cNvSpPr>
            <a:spLocks noGrp="1"/>
          </p:cNvSpPr>
          <p:nvPr>
            <p:ph type="title"/>
          </p:nvPr>
        </p:nvSpPr>
        <p:spPr/>
        <p:txBody>
          <a:bodyPr>
            <a:normAutofit/>
          </a:bodyPr>
          <a:lstStyle/>
          <a:p>
            <a:r>
              <a:rPr lang="sv-SE" sz="4400" dirty="0"/>
              <a:t>Har du frågor redan nu?</a:t>
            </a:r>
          </a:p>
        </p:txBody>
      </p:sp>
      <p:sp>
        <p:nvSpPr>
          <p:cNvPr id="4" name="Platshållare för innehåll 3">
            <a:extLst>
              <a:ext uri="{FF2B5EF4-FFF2-40B4-BE49-F238E27FC236}">
                <a16:creationId xmlns:a16="http://schemas.microsoft.com/office/drawing/2014/main" id="{C2F3C3E8-20E2-4D1E-987B-B1A734EE1117}"/>
              </a:ext>
            </a:extLst>
          </p:cNvPr>
          <p:cNvSpPr>
            <a:spLocks noGrp="1"/>
          </p:cNvSpPr>
          <p:nvPr>
            <p:ph idx="1"/>
          </p:nvPr>
        </p:nvSpPr>
        <p:spPr/>
        <p:txBody>
          <a:bodyPr/>
          <a:lstStyle/>
          <a:p>
            <a:r>
              <a:rPr lang="sv-SE" dirty="0"/>
              <a:t>Många svar hittar du på uppsala.se/skolval senast under december. Där kommer att finnas:</a:t>
            </a:r>
          </a:p>
          <a:p>
            <a:pPr marL="342900" indent="-342900">
              <a:buFont typeface="Arial" panose="020B0604020202020204" pitchFamily="34" charset="0"/>
              <a:buChar char="•"/>
            </a:pPr>
            <a:r>
              <a:rPr lang="sv-SE" dirty="0"/>
              <a:t>en film om relativ närhet och hur urvalet går till </a:t>
            </a:r>
          </a:p>
          <a:p>
            <a:pPr marL="342900" indent="-342900">
              <a:buFont typeface="Arial" panose="020B0604020202020204" pitchFamily="34" charset="0"/>
              <a:buChar char="•"/>
            </a:pPr>
            <a:r>
              <a:rPr lang="sv-SE" dirty="0"/>
              <a:t>en instruktionsfilm hur du ansöker i </a:t>
            </a:r>
            <a:r>
              <a:rPr lang="sv-SE" dirty="0" err="1"/>
              <a:t>eBarnUngdom</a:t>
            </a:r>
            <a:r>
              <a:rPr lang="sv-SE" dirty="0"/>
              <a:t>, </a:t>
            </a:r>
            <a:br>
              <a:rPr lang="sv-SE" dirty="0"/>
            </a:br>
            <a:r>
              <a:rPr lang="sv-SE" dirty="0"/>
              <a:t>med förklarande text på många språk</a:t>
            </a:r>
          </a:p>
          <a:p>
            <a:pPr marL="342900" indent="-342900">
              <a:buFont typeface="Arial" panose="020B0604020202020204" pitchFamily="34" charset="0"/>
              <a:buChar char="•"/>
            </a:pPr>
            <a:r>
              <a:rPr lang="sv-SE" dirty="0"/>
              <a:t>information om skolskjuts </a:t>
            </a:r>
            <a:br>
              <a:rPr lang="sv-SE" dirty="0"/>
            </a:br>
            <a:r>
              <a:rPr lang="sv-SE" dirty="0"/>
              <a:t>och elevresor.</a:t>
            </a:r>
          </a:p>
          <a:p>
            <a:endParaRPr lang="sv-SE" dirty="0"/>
          </a:p>
        </p:txBody>
      </p:sp>
      <p:sp>
        <p:nvSpPr>
          <p:cNvPr id="7" name="textruta 6">
            <a:extLst>
              <a:ext uri="{FF2B5EF4-FFF2-40B4-BE49-F238E27FC236}">
                <a16:creationId xmlns:a16="http://schemas.microsoft.com/office/drawing/2014/main" id="{E82384F6-28DF-40D6-95F4-0DDEFB7DC46D}"/>
              </a:ext>
            </a:extLst>
          </p:cNvPr>
          <p:cNvSpPr txBox="1"/>
          <p:nvPr/>
        </p:nvSpPr>
        <p:spPr>
          <a:xfrm>
            <a:off x="5533901" y="5142016"/>
            <a:ext cx="6210795" cy="1200329"/>
          </a:xfrm>
          <a:prstGeom prst="rect">
            <a:avLst/>
          </a:prstGeom>
          <a:noFill/>
        </p:spPr>
        <p:txBody>
          <a:bodyPr wrap="square" rtlCol="0">
            <a:spAutoFit/>
          </a:bodyPr>
          <a:lstStyle/>
          <a:p>
            <a:r>
              <a:rPr lang="sv-SE" b="1" dirty="0">
                <a:solidFill>
                  <a:srgbClr val="859E73"/>
                </a:solidFill>
              </a:rPr>
              <a:t>Vill du nå antagning grundskola gör du det enklast  </a:t>
            </a:r>
            <a:br>
              <a:rPr lang="sv-SE" b="1" dirty="0">
                <a:solidFill>
                  <a:srgbClr val="859E73"/>
                </a:solidFill>
              </a:rPr>
            </a:br>
            <a:r>
              <a:rPr lang="sv-SE" b="1" dirty="0">
                <a:solidFill>
                  <a:srgbClr val="859E73"/>
                </a:solidFill>
              </a:rPr>
              <a:t>via e-post: antagning.grundskola@uppsala.se</a:t>
            </a:r>
          </a:p>
          <a:p>
            <a:r>
              <a:rPr lang="sv-SE" b="1" dirty="0">
                <a:solidFill>
                  <a:srgbClr val="859E73"/>
                </a:solidFill>
              </a:rPr>
              <a:t>Telefon: 0771-727 001, måndag-torsdag 9.30-11.30</a:t>
            </a:r>
          </a:p>
          <a:p>
            <a:endParaRPr lang="sv-SE" dirty="0"/>
          </a:p>
        </p:txBody>
      </p:sp>
    </p:spTree>
    <p:extLst>
      <p:ext uri="{BB962C8B-B14F-4D97-AF65-F5344CB8AC3E}">
        <p14:creationId xmlns:p14="http://schemas.microsoft.com/office/powerpoint/2010/main" val="352842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179359"/>
      </p:ext>
    </p:extLst>
  </p:cSld>
  <p:clrMapOvr>
    <a:masterClrMapping/>
  </p:clrMapOvr>
</p:sld>
</file>

<file path=ppt/theme/theme1.xml><?xml version="1.0" encoding="utf-8"?>
<a:theme xmlns:a="http://schemas.openxmlformats.org/drawingml/2006/main" name="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9_blå_test" id="{20006E43-AE3B-48BD-8908-4EDAA3AA6467}" vid="{DF88D2F6-53D6-4C55-9642-7639FA4886E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7652</TotalTime>
  <Words>305</Words>
  <Application>Microsoft Office PowerPoint</Application>
  <PresentationFormat>Bredbild</PresentationFormat>
  <Paragraphs>40</Paragraphs>
  <Slides>9</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Arial</vt:lpstr>
      <vt:lpstr>Calibri</vt:lpstr>
      <vt:lpstr>Source Sans Pro</vt:lpstr>
      <vt:lpstr>Source Sans Pro Semibold</vt:lpstr>
      <vt:lpstr>Tema Uppsala</vt:lpstr>
      <vt:lpstr> Dags för  skolval 2020</vt:lpstr>
      <vt:lpstr>Skolvalet 2020 gäller barn som:</vt:lpstr>
      <vt:lpstr>Läs på om skolvalet i god tid  för ett aktivt och bra val</vt:lpstr>
      <vt:lpstr>PowerPoint-presentation</vt:lpstr>
      <vt:lpstr>När skolvalet öppnar: </vt:lpstr>
      <vt:lpstr>Behöver du hjälp med din ansökan?</vt:lpstr>
      <vt:lpstr>Om ditt barn vill byta skola,  utöver skolvalet</vt:lpstr>
      <vt:lpstr>Har du frågor redan nu?</vt:lpstr>
      <vt:lpstr>PowerPoint-presentation</vt:lpstr>
    </vt:vector>
  </TitlesOfParts>
  <Company>Uppsala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
  <cp:lastModifiedBy>Nilsson Gunvor</cp:lastModifiedBy>
  <cp:revision>89</cp:revision>
  <cp:lastPrinted>2016-04-19T07:45:19Z</cp:lastPrinted>
  <dcterms:created xsi:type="dcterms:W3CDTF">2018-06-29T08:36:21Z</dcterms:created>
  <dcterms:modified xsi:type="dcterms:W3CDTF">2019-10-30T14:32:33Z</dcterms:modified>
</cp:coreProperties>
</file>